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6" r:id="rId3"/>
    <p:sldId id="268" r:id="rId4"/>
    <p:sldId id="307" r:id="rId5"/>
    <p:sldId id="308" r:id="rId6"/>
    <p:sldId id="314" r:id="rId7"/>
    <p:sldId id="309" r:id="rId8"/>
    <p:sldId id="315" r:id="rId9"/>
    <p:sldId id="310" r:id="rId10"/>
    <p:sldId id="316" r:id="rId11"/>
    <p:sldId id="311" r:id="rId12"/>
    <p:sldId id="317" r:id="rId13"/>
    <p:sldId id="319" r:id="rId14"/>
    <p:sldId id="320" r:id="rId15"/>
    <p:sldId id="312" r:id="rId16"/>
    <p:sldId id="318" r:id="rId17"/>
    <p:sldId id="321" r:id="rId18"/>
    <p:sldId id="262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2025/1/17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2025/1/17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0711" y="3013026"/>
            <a:ext cx="5610578" cy="831947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8</a:t>
            </a:r>
            <a:r>
              <a:rPr lang="zh-CN" altLang="en-US" dirty="0"/>
              <a:t>章 盒式包装设计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8501A-BBDA-3796-E9AE-B402CB5CA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C7F2CE4-9901-D2D1-865C-8561D8DE0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EAD48680-C6E9-9D5A-EFE3-D2573BF8F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8.4 </a:t>
            </a:r>
            <a:r>
              <a:rPr lang="zh-CN" altLang="en-US" sz="2800" dirty="0"/>
              <a:t>茶叶外包装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5AEA429-EF9E-B80F-D197-13693FDDD584}"/>
              </a:ext>
            </a:extLst>
          </p:cNvPr>
          <p:cNvSpPr txBox="1"/>
          <p:nvPr/>
        </p:nvSpPr>
        <p:spPr>
          <a:xfrm>
            <a:off x="660400" y="1337496"/>
            <a:ext cx="1071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：西湖龙井茶外包装设计。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：为茶叶制作外包装，要求彰显该产品的品牌文化，使消费者可以充分感受到其中 蕴含的人文气息。图</a:t>
            </a:r>
            <a:r>
              <a:rPr lang="en-US" altLang="zh-CN" dirty="0"/>
              <a:t>8.119</a:t>
            </a:r>
            <a:r>
              <a:rPr lang="zh-CN" altLang="en-US" dirty="0"/>
              <a:t>所示为该包装设计完成效果。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</a:t>
            </a:r>
            <a:r>
              <a:rPr lang="en-US" altLang="zh-CN" dirty="0"/>
              <a:t>4.5 cm × 4.5 cm × 9 cm</a:t>
            </a:r>
            <a:r>
              <a:rPr lang="zh-CN" altLang="en-US" dirty="0"/>
              <a:t>。具体尺寸标注如图</a:t>
            </a:r>
            <a:r>
              <a:rPr lang="en-US" altLang="zh-CN" dirty="0"/>
              <a:t>8.120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：茶叶包装应选用安全、卫生、环保、无味的材料，与茶叶直接接触的材料应 符合相应卫生标准和产品标准要求；尺寸应与内包装物相匹配，避免过度包装；外包装应具有防潮、防霉、抗氧化等作用，方便储存、运输。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48CB406-325E-E72E-36D3-92D550DC3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556" y="3101366"/>
            <a:ext cx="5503487" cy="355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31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27EB1-9F9E-1C92-0B4F-497820AFC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43C92F8C-63ED-189E-4FBB-67C22C6A9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297" y="3045305"/>
            <a:ext cx="2772281" cy="767390"/>
          </a:xfrm>
        </p:spPr>
        <p:txBody>
          <a:bodyPr/>
          <a:lstStyle/>
          <a:p>
            <a:r>
              <a:rPr lang="zh-CN" altLang="en-US" sz="4000" dirty="0"/>
              <a:t>白酒外包装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8B27E3D-CAD5-092B-303C-D108CE70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2AFDF068-9318-F48A-22B9-6D98372C08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32218" y="2875002"/>
            <a:ext cx="1362874" cy="1107996"/>
          </a:xfrm>
        </p:spPr>
        <p:txBody>
          <a:bodyPr/>
          <a:lstStyle/>
          <a:p>
            <a:r>
              <a:rPr lang="en-GB" dirty="0"/>
              <a:t>8.5</a:t>
            </a:r>
          </a:p>
        </p:txBody>
      </p:sp>
    </p:spTree>
    <p:extLst>
      <p:ext uri="{BB962C8B-B14F-4D97-AF65-F5344CB8AC3E}">
        <p14:creationId xmlns:p14="http://schemas.microsoft.com/office/powerpoint/2010/main" val="2868819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E487B-23A1-D0C4-85C6-7FD82568D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B836DBF-8754-0D12-DB70-7350EBF2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FC18063-C4CB-28AD-881B-39FBC77DF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8.5 </a:t>
            </a:r>
            <a:r>
              <a:rPr lang="zh-CN" altLang="en-US" sz="2800" dirty="0"/>
              <a:t>白酒外包装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D0ACF8-3E49-2E5A-046C-93448BBAE442}"/>
              </a:ext>
            </a:extLst>
          </p:cNvPr>
          <p:cNvSpPr txBox="1"/>
          <p:nvPr/>
        </p:nvSpPr>
        <p:spPr>
          <a:xfrm>
            <a:off x="660400" y="1472963"/>
            <a:ext cx="1071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：白酒外包装设计。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：青云山（清香型白酒）。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：为该品牌白酒制作产品外包装，整体风格重点体现品牌的文化底蕴。图</a:t>
            </a:r>
            <a:r>
              <a:rPr lang="en-US" altLang="zh-CN" dirty="0"/>
              <a:t>8.144</a:t>
            </a:r>
            <a:r>
              <a:rPr lang="zh-CN" altLang="en-US" dirty="0"/>
              <a:t>所示为 该包装设计完成效果。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：酒盒高度为</a:t>
            </a:r>
            <a:r>
              <a:rPr lang="en-US" altLang="zh-CN" dirty="0"/>
              <a:t>24 cm</a:t>
            </a:r>
            <a:r>
              <a:rPr lang="zh-CN" altLang="en-US" dirty="0"/>
              <a:t>，正六边形盒盖边长为</a:t>
            </a:r>
            <a:r>
              <a:rPr lang="en-US" altLang="zh-CN" dirty="0"/>
              <a:t>6 cm</a:t>
            </a:r>
            <a:r>
              <a:rPr lang="zh-CN" altLang="en-US" dirty="0"/>
              <a:t>。具体的尺寸标注如图</a:t>
            </a:r>
            <a:r>
              <a:rPr lang="en-US" altLang="zh-CN" dirty="0"/>
              <a:t>8.145</a:t>
            </a:r>
            <a:r>
              <a:rPr lang="zh-CN" altLang="en-US" dirty="0"/>
              <a:t>所示。</a:t>
            </a:r>
          </a:p>
        </p:txBody>
      </p:sp>
    </p:spTree>
    <p:extLst>
      <p:ext uri="{BB962C8B-B14F-4D97-AF65-F5344CB8AC3E}">
        <p14:creationId xmlns:p14="http://schemas.microsoft.com/office/powerpoint/2010/main" val="3014846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B7FBD-972F-6935-B321-4834978DC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A931493-6023-73BC-73FA-D0E48147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D9F802D-767B-80D9-3B1E-C16D6C8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8.5 </a:t>
            </a:r>
            <a:r>
              <a:rPr lang="zh-CN" altLang="en-US" sz="2800" dirty="0"/>
              <a:t>白酒外包装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8199A3C-818A-DFC6-73C9-3E2C15A8ED5E}"/>
              </a:ext>
            </a:extLst>
          </p:cNvPr>
          <p:cNvSpPr txBox="1"/>
          <p:nvPr/>
        </p:nvSpPr>
        <p:spPr>
          <a:xfrm>
            <a:off x="660400" y="1472963"/>
            <a:ext cx="1071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>
                <a:solidFill>
                  <a:srgbClr val="0070C0"/>
                </a:solidFill>
              </a:rPr>
              <a:t>设计思路</a:t>
            </a:r>
            <a:r>
              <a:rPr lang="zh-CN" altLang="en-US" dirty="0">
                <a:solidFill>
                  <a:srgbClr val="0070C0"/>
                </a:solidFill>
              </a:rPr>
              <a:t>：预包装白酒需按生产工艺标示产品类型，并根据不同产品类型分别标示比例 （体积分数）、明确说明所使用的酒精是谷物食用酒精还是谷物食用酿造酒精；详细标示出酿 酒过程中所使用的曲的类型以及粮谷的种类；包装容器清洁、封装严密，无渗漏现象，换用其 他食品接触材料容器时所用材料符合相应标准，并进行酒体和材料的相容性测试；原酒根据产 品特点选用陶土、藤条或木材等制作的传统容器或金属等材质容器，并符合食品接触材料的相 关标准；外包装纸箱使用合格材料，箱上标明产品名称、制造者名称和地址、单位包装的净含 量和总数量等，箱内配有防震、防碰撞的间隔材料。</a:t>
            </a:r>
          </a:p>
        </p:txBody>
      </p:sp>
    </p:spTree>
    <p:extLst>
      <p:ext uri="{BB962C8B-B14F-4D97-AF65-F5344CB8AC3E}">
        <p14:creationId xmlns:p14="http://schemas.microsoft.com/office/powerpoint/2010/main" val="2157939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1E38C-8C23-6338-20A9-4B262FEC3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4B6E599-E1BF-D0BC-2B64-7DB56A000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D38386A-91AB-878C-D826-A9608B3D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8.5 </a:t>
            </a:r>
            <a:r>
              <a:rPr lang="zh-CN" altLang="en-US" sz="2800" dirty="0"/>
              <a:t>白酒外包装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6B3D4E2-9B75-6B7B-3EE7-DD9553ABE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805" y="2019060"/>
            <a:ext cx="4277322" cy="342947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4BBA8A5-BAB3-815E-BF20-25D1AE1F3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127" y="1495112"/>
            <a:ext cx="4810796" cy="44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41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131CC-8AED-80F5-E1B4-411871EE9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B99D71B-DC7D-8D6F-85D5-1241A63F5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1363" y="2946147"/>
            <a:ext cx="2252992" cy="767390"/>
          </a:xfrm>
        </p:spPr>
        <p:txBody>
          <a:bodyPr/>
          <a:lstStyle/>
          <a:p>
            <a:r>
              <a:rPr lang="zh-CN" altLang="en-US" sz="4000" dirty="0"/>
              <a:t>包装盒型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8510395-9FB4-4648-B4F9-0D657E51C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681AC37-F9AC-753D-5857-568B10683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8084" y="2775844"/>
            <a:ext cx="1362874" cy="1107996"/>
          </a:xfrm>
        </p:spPr>
        <p:txBody>
          <a:bodyPr/>
          <a:lstStyle/>
          <a:p>
            <a:r>
              <a:rPr lang="en-GB" dirty="0"/>
              <a:t>8.6</a:t>
            </a:r>
          </a:p>
        </p:txBody>
      </p:sp>
    </p:spTree>
    <p:extLst>
      <p:ext uri="{BB962C8B-B14F-4D97-AF65-F5344CB8AC3E}">
        <p14:creationId xmlns:p14="http://schemas.microsoft.com/office/powerpoint/2010/main" val="3495322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059CA-407E-1E74-EF57-3C2648260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EBCC902-163E-DA0C-7B92-00038C126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F5BC4AB-C813-7356-2E8F-75E390902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8.6 </a:t>
            </a:r>
            <a:r>
              <a:rPr lang="zh-CN" altLang="en-US" sz="2800" dirty="0"/>
              <a:t>包装盒型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3EDDD4E-17CE-8FFD-17B1-8839436E0A36}"/>
              </a:ext>
            </a:extLst>
          </p:cNvPr>
          <p:cNvSpPr txBox="1"/>
          <p:nvPr/>
        </p:nvSpPr>
        <p:spPr>
          <a:xfrm>
            <a:off x="660400" y="1472963"/>
            <a:ext cx="10717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部分基本包装盒型（图</a:t>
            </a:r>
            <a:r>
              <a:rPr lang="en-US" altLang="zh-CN" dirty="0"/>
              <a:t>8.163~</a:t>
            </a:r>
            <a:r>
              <a:rPr lang="zh-CN" altLang="en-US" dirty="0"/>
              <a:t>图</a:t>
            </a:r>
            <a:r>
              <a:rPr lang="en-US" altLang="zh-CN" dirty="0"/>
              <a:t>8.168</a:t>
            </a:r>
            <a:r>
              <a:rPr lang="zh-CN" altLang="en-US" dirty="0"/>
              <a:t>）如下： </a:t>
            </a:r>
            <a:endParaRPr lang="en-US" altLang="zh-CN" dirty="0"/>
          </a:p>
          <a:p>
            <a:r>
              <a:rPr lang="zh-CN" altLang="en-US" dirty="0"/>
              <a:t>＊ 飞机盒：由于其展开外形比较像飞机因而得名，主要用于包装体积不太大、便于运输 的物品。 </a:t>
            </a:r>
            <a:endParaRPr lang="en-US" altLang="zh-CN" dirty="0"/>
          </a:p>
          <a:p>
            <a:r>
              <a:rPr lang="zh-CN" altLang="en-US" dirty="0"/>
              <a:t>＊ 盘式盒：由纸板四周折叠咬合、插接或粘合而成型，主要结构变化体现在盒体部分； 一般高度较小，开启后物品的展示面较大。 </a:t>
            </a:r>
            <a:endParaRPr lang="en-US" altLang="zh-CN" dirty="0"/>
          </a:p>
          <a:p>
            <a:r>
              <a:rPr lang="zh-CN" altLang="en-US" dirty="0"/>
              <a:t>＊ 管式盒：包括上插下扣、双插盒、扣底盒、自动扣底盒等。 </a:t>
            </a:r>
            <a:endParaRPr lang="en-US" altLang="zh-CN" dirty="0"/>
          </a:p>
          <a:p>
            <a:r>
              <a:rPr lang="zh-CN" altLang="en-US" dirty="0"/>
              <a:t>＊ 天地盖盒：盒盖为“天”，盒底为“地”，故称“天地盖”。 </a:t>
            </a:r>
            <a:endParaRPr lang="en-US" altLang="zh-CN" dirty="0"/>
          </a:p>
          <a:p>
            <a:r>
              <a:rPr lang="zh-CN" altLang="en-US" dirty="0"/>
              <a:t>＊ 抽拉式盒：像抽屉一样，是可以保护物品的一种盒型。 </a:t>
            </a:r>
            <a:endParaRPr lang="en-US" altLang="zh-CN" dirty="0"/>
          </a:p>
          <a:p>
            <a:r>
              <a:rPr lang="zh-CN" altLang="en-US" dirty="0"/>
              <a:t>＊ 手提式盒：底部为插底盒，可以增加载重能力；上部手提设计，拆装便利，加裱瓦楞 纸，方便携带。</a:t>
            </a:r>
          </a:p>
        </p:txBody>
      </p:sp>
    </p:spTree>
    <p:extLst>
      <p:ext uri="{BB962C8B-B14F-4D97-AF65-F5344CB8AC3E}">
        <p14:creationId xmlns:p14="http://schemas.microsoft.com/office/powerpoint/2010/main" val="987992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2FD9A-9E4A-7E53-3550-0EE070C00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0AE8B11-40EE-646E-886F-3C94E0994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A96C144-67D9-D57C-4A9B-56B3EDAA0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8.6 </a:t>
            </a:r>
            <a:r>
              <a:rPr lang="zh-CN" altLang="en-US" sz="2800" dirty="0"/>
              <a:t>包装盒型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DA83FC3-AD28-3D74-1680-FE36345D1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900" y="1407944"/>
            <a:ext cx="7627499" cy="465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93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443841"/>
            <a:ext cx="107173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◎ 本章导读 </a:t>
            </a:r>
            <a:endParaRPr lang="en-US" altLang="zh-CN" b="1" dirty="0"/>
          </a:p>
          <a:p>
            <a:r>
              <a:rPr lang="zh-CN" altLang="en-US" dirty="0"/>
              <a:t>本章主要讲解使用</a:t>
            </a:r>
            <a:r>
              <a:rPr lang="en-US" altLang="zh-CN" dirty="0"/>
              <a:t>Photoshop</a:t>
            </a:r>
            <a:r>
              <a:rPr lang="zh-CN" altLang="en-US" dirty="0"/>
              <a:t>进行各种规则或异型的 盒式包装设计。 </a:t>
            </a:r>
            <a:endParaRPr lang="en-US" altLang="zh-CN" dirty="0"/>
          </a:p>
          <a:p>
            <a:r>
              <a:rPr lang="zh-CN" altLang="en-US" dirty="0"/>
              <a:t>＊ 墨水瓶包装、彩色铅笔包装：针对使用人群的 不同，日用文具类产品的包装设计应采用不同 的设计风格，或活泼、大方，或简洁、有序。 </a:t>
            </a:r>
            <a:endParaRPr lang="en-US" altLang="zh-CN" dirty="0"/>
          </a:p>
          <a:p>
            <a:r>
              <a:rPr lang="zh-CN" altLang="en-US" dirty="0"/>
              <a:t>＊ 香水包装：香水类产品的包装设计应体现出浪 漫、别致的气质，并能够彰显个性。 </a:t>
            </a:r>
            <a:endParaRPr lang="en-US" altLang="zh-CN" dirty="0"/>
          </a:p>
          <a:p>
            <a:r>
              <a:rPr lang="zh-CN" altLang="en-US" dirty="0"/>
              <a:t>＊ 茶叶包装、白酒包装：酒水类产品的包装应能 够通过图形语言表达出一种味觉感受，还应着 意突出产品的类别形象。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/>
              <a:t>◎ 数字资源 </a:t>
            </a:r>
            <a:endParaRPr lang="en-US" altLang="zh-CN" b="1" dirty="0"/>
          </a:p>
          <a:p>
            <a:r>
              <a:rPr lang="zh-CN" altLang="en-US" dirty="0"/>
              <a:t>“素材文件</a:t>
            </a:r>
            <a:r>
              <a:rPr lang="en-US" altLang="zh-CN" dirty="0"/>
              <a:t>\</a:t>
            </a:r>
            <a:r>
              <a:rPr lang="zh-CN" altLang="en-US" dirty="0"/>
              <a:t>第</a:t>
            </a:r>
            <a:r>
              <a:rPr lang="en-US" altLang="zh-CN" dirty="0"/>
              <a:t>8</a:t>
            </a:r>
            <a:r>
              <a:rPr lang="zh-CN" altLang="en-US" dirty="0"/>
              <a:t>章</a:t>
            </a:r>
            <a:r>
              <a:rPr lang="en-US" altLang="zh-CN" dirty="0"/>
              <a:t>\”</a:t>
            </a:r>
            <a:r>
              <a:rPr lang="zh-CN" altLang="en-US" dirty="0"/>
              <a:t>目录下。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/>
              <a:t>◎ 素质目标 </a:t>
            </a:r>
            <a:endParaRPr lang="en-US" altLang="zh-CN" b="1" dirty="0"/>
          </a:p>
          <a:p>
            <a:r>
              <a:rPr lang="zh-CN" altLang="en-US" dirty="0"/>
              <a:t>包装设计的实用性主导并决定其结构和造型、它建 立在对人类自身与设计之间关系的研究成果上，即设计 要使人感到舒适、安全、高效。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497" y="2957436"/>
            <a:ext cx="3246414" cy="767390"/>
          </a:xfrm>
        </p:spPr>
        <p:txBody>
          <a:bodyPr/>
          <a:lstStyle/>
          <a:p>
            <a:r>
              <a:rPr lang="zh-CN" altLang="en-US" sz="4000" dirty="0"/>
              <a:t>墨水瓶外包装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5729" y="2787133"/>
            <a:ext cx="1362874" cy="1107996"/>
          </a:xfrm>
        </p:spPr>
        <p:txBody>
          <a:bodyPr/>
          <a:lstStyle/>
          <a:p>
            <a:r>
              <a:rPr lang="en-GB" dirty="0"/>
              <a:t>8.1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446612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8.1 </a:t>
            </a:r>
            <a:r>
              <a:rPr lang="zh-CN" altLang="en-US" sz="2800" dirty="0"/>
              <a:t>墨水瓶外包装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6750" y="1254844"/>
            <a:ext cx="1071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：墨水瓶外包装设计。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：高级纯蓝墨水（香型）。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：突出产品特点和产品名称，能够有效提升产品的附加值。图</a:t>
            </a:r>
            <a:r>
              <a:rPr lang="en-US" altLang="zh-CN" dirty="0"/>
              <a:t>8.1</a:t>
            </a:r>
            <a:r>
              <a:rPr lang="zh-CN" altLang="en-US" dirty="0"/>
              <a:t>所示为该包装设计完 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：墨水瓶包装尺寸为</a:t>
            </a:r>
            <a:r>
              <a:rPr lang="en-US" altLang="zh-CN" dirty="0"/>
              <a:t>40 mm × 50 mm × 45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8.2</a:t>
            </a:r>
            <a:r>
              <a:rPr lang="zh-CN" altLang="en-US" dirty="0"/>
              <a:t>所示。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：墨水瓶的外包装通常采用优质的纸盒，具有良好的防潮、防晒、防震等性 能；尺寸不宜过大或过小，简洁、美观，易于携带和存放。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4F6E50C-FA4A-FE70-146D-552639D36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828" y="2809789"/>
            <a:ext cx="3531661" cy="371560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D0CFACF-36FC-3D02-D1FA-3C9E9CA73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807" y="3379130"/>
            <a:ext cx="4475021" cy="314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E63A5-EB0F-8470-DC19-24316BF5C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2C47F51-B9A0-DBFA-7975-CDA912DA0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0119" y="2934858"/>
            <a:ext cx="3246414" cy="767390"/>
          </a:xfrm>
        </p:spPr>
        <p:txBody>
          <a:bodyPr/>
          <a:lstStyle/>
          <a:p>
            <a:r>
              <a:rPr lang="zh-CN" altLang="en-US" sz="4000" dirty="0"/>
              <a:t>橡皮擦外包装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5CD2B60-DA6B-DF3C-7A81-050F6B4E4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6203F1FA-70BA-4DCD-A14E-6FB49BC433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20840" y="2784691"/>
            <a:ext cx="1362874" cy="1107996"/>
          </a:xfrm>
        </p:spPr>
        <p:txBody>
          <a:bodyPr/>
          <a:lstStyle/>
          <a:p>
            <a:r>
              <a:rPr lang="en-GB" dirty="0"/>
              <a:t>8.2</a:t>
            </a:r>
          </a:p>
        </p:txBody>
      </p:sp>
    </p:spTree>
    <p:extLst>
      <p:ext uri="{BB962C8B-B14F-4D97-AF65-F5344CB8AC3E}">
        <p14:creationId xmlns:p14="http://schemas.microsoft.com/office/powerpoint/2010/main" val="359870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D1D1A-B38F-3E69-7764-24571C111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7C5A4EE-CAC9-6869-69DE-39713062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3805024-4400-AE05-2554-FAD6FE74A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8.2 </a:t>
            </a:r>
            <a:r>
              <a:rPr lang="zh-CN" altLang="en-US" sz="2800" dirty="0"/>
              <a:t>橡皮擦外包装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620D34F-0B18-563B-9051-65826EA594B5}"/>
              </a:ext>
            </a:extLst>
          </p:cNvPr>
          <p:cNvSpPr txBox="1"/>
          <p:nvPr/>
        </p:nvSpPr>
        <p:spPr>
          <a:xfrm>
            <a:off x="660400" y="1303629"/>
            <a:ext cx="1071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：橡皮擦外包装设计。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：学生橡皮擦。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：对学生橡皮擦进行外包装设计，在整体设计中要求色彩和设计元素符合文具的特 色。图</a:t>
            </a:r>
            <a:r>
              <a:rPr lang="en-US" altLang="zh-CN" dirty="0"/>
              <a:t>8.31</a:t>
            </a:r>
            <a:r>
              <a:rPr lang="zh-CN" altLang="en-US" dirty="0"/>
              <a:t>所示为该包装设计完成效果。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</a:t>
            </a:r>
            <a:r>
              <a:rPr lang="en-US" altLang="zh-CN" dirty="0"/>
              <a:t>130 mm × 180 mm × 195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8.32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</a:t>
            </a:r>
            <a:r>
              <a:rPr lang="en-US" altLang="zh-CN" dirty="0"/>
              <a:t>14</a:t>
            </a:r>
            <a:r>
              <a:rPr lang="zh-CN" altLang="en-US" dirty="0"/>
              <a:t>周岁以下（含</a:t>
            </a:r>
            <a:r>
              <a:rPr lang="en-US" altLang="zh-CN" dirty="0"/>
              <a:t>14</a:t>
            </a:r>
            <a:r>
              <a:rPr lang="zh-CN" altLang="en-US" dirty="0"/>
              <a:t>周岁）学生用品应遵循</a:t>
            </a:r>
            <a:r>
              <a:rPr lang="en-US" altLang="zh-CN" dirty="0"/>
              <a:t>《</a:t>
            </a:r>
            <a:r>
              <a:rPr lang="zh-CN" altLang="en-US" dirty="0"/>
              <a:t>学生用品的安全通用要求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GB 21027—2020</a:t>
            </a:r>
            <a:r>
              <a:rPr lang="zh-CN" altLang="en-US" dirty="0"/>
              <a:t>）的相关规定。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4EBA356-2184-4CE6-8B1C-AC5B07416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549" y="3214790"/>
            <a:ext cx="5508206" cy="339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06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9FEA1-E942-DB0B-CEDF-3B18FE270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59E74F48-F831-9972-0FCD-14AE1CA39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0119" y="2946147"/>
            <a:ext cx="2806148" cy="767390"/>
          </a:xfrm>
        </p:spPr>
        <p:txBody>
          <a:bodyPr/>
          <a:lstStyle/>
          <a:p>
            <a:r>
              <a:rPr lang="zh-CN" altLang="en-US" sz="4000" dirty="0"/>
              <a:t>香水外包装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6C9CC54-6059-A1FB-9024-AF5658DD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10042682-953D-4CA7-9E74-F7551FC7C9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94578" y="2775844"/>
            <a:ext cx="1362874" cy="1107996"/>
          </a:xfrm>
        </p:spPr>
        <p:txBody>
          <a:bodyPr/>
          <a:lstStyle/>
          <a:p>
            <a:r>
              <a:rPr lang="en-GB" dirty="0"/>
              <a:t>8.3</a:t>
            </a:r>
          </a:p>
        </p:txBody>
      </p:sp>
    </p:spTree>
    <p:extLst>
      <p:ext uri="{BB962C8B-B14F-4D97-AF65-F5344CB8AC3E}">
        <p14:creationId xmlns:p14="http://schemas.microsoft.com/office/powerpoint/2010/main" val="342747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1BC4F-05AF-2475-61D9-B931CB401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4AAB45C-4EA7-6892-886A-0FFEA8847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90C6938-1307-4FC0-A0F7-3D3E9ECDF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8.3 </a:t>
            </a:r>
            <a:r>
              <a:rPr lang="zh-CN" altLang="en-US" sz="2800" dirty="0"/>
              <a:t>香水外包装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193396B-361A-A514-1ADE-0394434978C0}"/>
              </a:ext>
            </a:extLst>
          </p:cNvPr>
          <p:cNvSpPr txBox="1"/>
          <p:nvPr/>
        </p:nvSpPr>
        <p:spPr>
          <a:xfrm>
            <a:off x="660400" y="1337496"/>
            <a:ext cx="1071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：香水外包装设计。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</a:t>
            </a:r>
            <a:r>
              <a:rPr lang="en-US" altLang="zh-CN" dirty="0"/>
              <a:t>Rose Dream</a:t>
            </a:r>
            <a:r>
              <a:rPr lang="zh-CN" altLang="en-US" dirty="0"/>
              <a:t>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：要求制作格调优雅、富有女性特质的外包装。图</a:t>
            </a:r>
            <a:r>
              <a:rPr lang="en-US" altLang="zh-CN" dirty="0"/>
              <a:t>8.83</a:t>
            </a:r>
            <a:r>
              <a:rPr lang="zh-CN" altLang="en-US" dirty="0"/>
              <a:t>所示为该包装设计完成效果。 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：包装尺寸为</a:t>
            </a:r>
            <a:r>
              <a:rPr lang="en-US" altLang="zh-CN" dirty="0"/>
              <a:t>50 mm × 86 mm × 80 mm</a:t>
            </a:r>
            <a:r>
              <a:rPr lang="zh-CN" altLang="en-US" dirty="0"/>
              <a:t>。具体尺寸标注如图</a:t>
            </a:r>
            <a:r>
              <a:rPr lang="en-US" altLang="zh-CN" dirty="0"/>
              <a:t>8.84</a:t>
            </a:r>
            <a:r>
              <a:rPr lang="zh-CN" altLang="en-US" dirty="0"/>
              <a:t>所示。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：香水外包装应外观良好，无异味；包装材料无毒、清洁；注明产品名称、生产企业、批号等；注意空隙率的把握。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BBCBCC4-DF84-FC24-61F8-C9F3916AA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76" y="3762934"/>
            <a:ext cx="5239761" cy="2484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3F5A23A-4647-6720-8B58-525AB5D2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87072"/>
            <a:ext cx="4075289" cy="326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79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95EAC-8150-0372-1A72-24C1909CF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DB452E7-474E-56B9-36D6-C277B2052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141" y="2923570"/>
            <a:ext cx="2851303" cy="767390"/>
          </a:xfrm>
        </p:spPr>
        <p:txBody>
          <a:bodyPr/>
          <a:lstStyle/>
          <a:p>
            <a:r>
              <a:rPr lang="zh-CN" altLang="en-US" sz="4000" dirty="0"/>
              <a:t>茶叶外包装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29DCDC9-5636-096E-D967-391ACAE41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1492AC20-E917-F3B2-FFE9-53ED3DAFC3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43506" y="2753267"/>
            <a:ext cx="1362874" cy="1107996"/>
          </a:xfrm>
        </p:spPr>
        <p:txBody>
          <a:bodyPr/>
          <a:lstStyle/>
          <a:p>
            <a:r>
              <a:rPr lang="en-GB" dirty="0"/>
              <a:t>8.4</a:t>
            </a:r>
          </a:p>
        </p:txBody>
      </p:sp>
    </p:spTree>
    <p:extLst>
      <p:ext uri="{BB962C8B-B14F-4D97-AF65-F5344CB8AC3E}">
        <p14:creationId xmlns:p14="http://schemas.microsoft.com/office/powerpoint/2010/main" val="12859448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2702</TotalTime>
  <Words>1110</Words>
  <Application>Microsoft Office PowerPoint</Application>
  <PresentationFormat>宽屏</PresentationFormat>
  <Paragraphs>81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等线</vt:lpstr>
      <vt:lpstr>Arial</vt:lpstr>
      <vt:lpstr>Designed by iSlide</vt:lpstr>
      <vt:lpstr>第8章 盒式包装设计</vt:lpstr>
      <vt:lpstr>PowerPoint 演示文稿</vt:lpstr>
      <vt:lpstr>墨水瓶外包装</vt:lpstr>
      <vt:lpstr>8.1 墨水瓶外包装</vt:lpstr>
      <vt:lpstr>橡皮擦外包装</vt:lpstr>
      <vt:lpstr>8.2 橡皮擦外包装</vt:lpstr>
      <vt:lpstr>香水外包装</vt:lpstr>
      <vt:lpstr>8.3 香水外包装</vt:lpstr>
      <vt:lpstr>茶叶外包装</vt:lpstr>
      <vt:lpstr>8.4 茶叶外包装</vt:lpstr>
      <vt:lpstr>白酒外包装</vt:lpstr>
      <vt:lpstr>8.5 白酒外包装</vt:lpstr>
      <vt:lpstr>8.5 白酒外包装</vt:lpstr>
      <vt:lpstr>8.5 白酒外包装</vt:lpstr>
      <vt:lpstr>包装盒型</vt:lpstr>
      <vt:lpstr>8.6 包装盒型</vt:lpstr>
      <vt:lpstr>8.6 包装盒型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98</cp:revision>
  <cp:lastPrinted>2022-03-13T16:00:00Z</cp:lastPrinted>
  <dcterms:created xsi:type="dcterms:W3CDTF">2022-03-13T16:00:00Z</dcterms:created>
  <dcterms:modified xsi:type="dcterms:W3CDTF">2025-01-17T07:00:45Z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